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5" r:id="rId1"/>
  </p:sldMasterIdLst>
  <p:notesMasterIdLst>
    <p:notesMasterId r:id="rId19"/>
  </p:notesMasterIdLst>
  <p:sldIdLst>
    <p:sldId id="256" r:id="rId2"/>
    <p:sldId id="257" r:id="rId3"/>
    <p:sldId id="296" r:id="rId4"/>
    <p:sldId id="277" r:id="rId5"/>
    <p:sldId id="314" r:id="rId6"/>
    <p:sldId id="297" r:id="rId7"/>
    <p:sldId id="270" r:id="rId8"/>
    <p:sldId id="302" r:id="rId9"/>
    <p:sldId id="305" r:id="rId10"/>
    <p:sldId id="313" r:id="rId11"/>
    <p:sldId id="311" r:id="rId12"/>
    <p:sldId id="298" r:id="rId13"/>
    <p:sldId id="300" r:id="rId14"/>
    <p:sldId id="309" r:id="rId15"/>
    <p:sldId id="306" r:id="rId16"/>
    <p:sldId id="312" r:id="rId17"/>
    <p:sldId id="264" r:id="rId18"/>
  </p:sldIdLst>
  <p:sldSz cx="12192000" cy="7991475"/>
  <p:notesSz cx="6858000" cy="9144000"/>
  <p:embeddedFontLst>
    <p:embeddedFont>
      <p:font typeface="210 국민체조 L" panose="02020603020101020101" pitchFamily="18" charset="-127"/>
      <p:regular r:id="rId20"/>
    </p:embeddedFont>
    <p:embeddedFont>
      <p:font typeface="210 청춘시대OTF Regular" panose="02020503020101020101" pitchFamily="18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B2AD"/>
    <a:srgbClr val="4A0C5A"/>
    <a:srgbClr val="710D85"/>
    <a:srgbClr val="460853"/>
    <a:srgbClr val="19A1AA"/>
    <a:srgbClr val="3586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5220" autoAdjust="0"/>
  </p:normalViewPr>
  <p:slideViewPr>
    <p:cSldViewPr snapToGrid="0">
      <p:cViewPr varScale="1">
        <p:scale>
          <a:sx n="70" d="100"/>
          <a:sy n="70" d="100"/>
        </p:scale>
        <p:origin x="109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7D3A0-CD33-4F61-A04F-1C6C36EFBD46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1143000"/>
            <a:ext cx="47085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2A68A-53C4-4D44-BEA8-D2F8820F5A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8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2A68A-53C4-4D44-BEA8-D2F8820F5A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145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2A68A-53C4-4D44-BEA8-D2F8820F5A1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2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63667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8631" y="2288917"/>
            <a:ext cx="7618971" cy="2821678"/>
          </a:xfrm>
        </p:spPr>
        <p:txBody>
          <a:bodyPr anchor="b">
            <a:normAutofit/>
          </a:bodyPr>
          <a:lstStyle>
            <a:lvl1pPr algn="r">
              <a:defRPr sz="5127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8631" y="5110598"/>
            <a:ext cx="7618971" cy="1637759"/>
          </a:xfrm>
        </p:spPr>
        <p:txBody>
          <a:bodyPr anchor="t">
            <a:normAutofit/>
          </a:bodyPr>
          <a:lstStyle>
            <a:lvl1pPr marL="0" indent="0" algn="r">
              <a:buNone/>
              <a:defRPr sz="2098" cap="all">
                <a:solidFill>
                  <a:schemeClr val="tx1"/>
                </a:solidFill>
              </a:defRPr>
            </a:lvl1pPr>
            <a:lvl2pPr marL="532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5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98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1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63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96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29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6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03082" y="6840852"/>
            <a:ext cx="1616231" cy="440271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8632" y="6840852"/>
            <a:ext cx="5242849" cy="4402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0913" y="6840852"/>
            <a:ext cx="556688" cy="440271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83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5515103"/>
            <a:ext cx="10363200" cy="660407"/>
          </a:xfrm>
        </p:spPr>
        <p:txBody>
          <a:bodyPr anchor="b">
            <a:normAutofit/>
          </a:bodyPr>
          <a:lstStyle>
            <a:lvl1pPr algn="l">
              <a:defRPr sz="2331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9201" y="1086170"/>
            <a:ext cx="9144000" cy="36880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864"/>
            </a:lvl1pPr>
          </a:lstStyle>
          <a:p>
            <a:pPr marL="0" lvl="0" indent="0" algn="ctr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6175509"/>
            <a:ext cx="10363200" cy="575312"/>
          </a:xfrm>
        </p:spPr>
        <p:txBody>
          <a:bodyPr>
            <a:normAutofit/>
          </a:bodyPr>
          <a:lstStyle>
            <a:lvl1pPr marL="0" indent="0">
              <a:buNone/>
              <a:defRPr sz="1631"/>
            </a:lvl1pPr>
            <a:lvl2pPr marL="532775" indent="0">
              <a:buNone/>
              <a:defRPr sz="1398"/>
            </a:lvl2pPr>
            <a:lvl3pPr marL="1065550" indent="0">
              <a:buNone/>
              <a:defRPr sz="1165"/>
            </a:lvl3pPr>
            <a:lvl4pPr marL="1598325" indent="0">
              <a:buNone/>
              <a:defRPr sz="1049"/>
            </a:lvl4pPr>
            <a:lvl5pPr marL="2131101" indent="0">
              <a:buNone/>
              <a:defRPr sz="1049"/>
            </a:lvl5pPr>
            <a:lvl6pPr marL="2663876" indent="0">
              <a:buNone/>
              <a:defRPr sz="1049"/>
            </a:lvl6pPr>
            <a:lvl7pPr marL="3196651" indent="0">
              <a:buNone/>
              <a:defRPr sz="1049"/>
            </a:lvl7pPr>
            <a:lvl8pPr marL="3729426" indent="0">
              <a:buNone/>
              <a:defRPr sz="1049"/>
            </a:lvl8pPr>
            <a:lvl9pPr marL="4262201" indent="0">
              <a:buNone/>
              <a:defRPr sz="104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670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710356"/>
            <a:ext cx="10363199" cy="3640560"/>
          </a:xfrm>
        </p:spPr>
        <p:txBody>
          <a:bodyPr anchor="ctr">
            <a:normAutofit/>
          </a:bodyPr>
          <a:lstStyle>
            <a:lvl1pPr algn="l">
              <a:defRPr sz="3729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5061268"/>
            <a:ext cx="10363199" cy="1687089"/>
          </a:xfrm>
        </p:spPr>
        <p:txBody>
          <a:bodyPr anchor="ctr">
            <a:normAutofit/>
          </a:bodyPr>
          <a:lstStyle>
            <a:lvl1pPr marL="0" indent="0" algn="l">
              <a:buNone/>
              <a:defRPr sz="2331">
                <a:solidFill>
                  <a:schemeClr val="tx1"/>
                </a:solidFill>
              </a:defRPr>
            </a:lvl1pPr>
            <a:lvl2pPr marL="532775" indent="0">
              <a:buNone/>
              <a:defRPr sz="2098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69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314401" y="3206461"/>
            <a:ext cx="609759" cy="681426"/>
          </a:xfrm>
          <a:prstGeom prst="rect">
            <a:avLst/>
          </a:prstGeom>
        </p:spPr>
        <p:txBody>
          <a:bodyPr vert="horz" lIns="106553" tIns="53277" rIns="106553" bIns="53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322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395" y="836803"/>
            <a:ext cx="609759" cy="681426"/>
          </a:xfrm>
          <a:prstGeom prst="rect">
            <a:avLst/>
          </a:prstGeom>
        </p:spPr>
        <p:txBody>
          <a:bodyPr vert="horz" lIns="106553" tIns="53277" rIns="106553" bIns="53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32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72154" y="710356"/>
            <a:ext cx="9455063" cy="3196589"/>
          </a:xfrm>
        </p:spPr>
        <p:txBody>
          <a:bodyPr anchor="ctr">
            <a:normAutofit/>
          </a:bodyPr>
          <a:lstStyle>
            <a:lvl1pPr algn="l">
              <a:defRPr sz="3729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18229" y="3906943"/>
            <a:ext cx="9168177" cy="443971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64"/>
            </a:lvl1pPr>
            <a:lvl2pPr marL="532775" indent="0">
              <a:buFontTx/>
              <a:buNone/>
              <a:defRPr/>
            </a:lvl2pPr>
            <a:lvl3pPr marL="1065550" indent="0">
              <a:buFontTx/>
              <a:buNone/>
              <a:defRPr/>
            </a:lvl3pPr>
            <a:lvl4pPr marL="1598325" indent="0">
              <a:buFontTx/>
              <a:buNone/>
              <a:defRPr/>
            </a:lvl4pPr>
            <a:lvl5pPr marL="2131101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6355" y="5061268"/>
            <a:ext cx="10363200" cy="1687089"/>
          </a:xfrm>
        </p:spPr>
        <p:txBody>
          <a:bodyPr anchor="ctr">
            <a:normAutofit/>
          </a:bodyPr>
          <a:lstStyle>
            <a:lvl1pPr marL="0" indent="0" algn="l">
              <a:buNone/>
              <a:defRPr sz="2331">
                <a:solidFill>
                  <a:schemeClr val="tx1"/>
                </a:solidFill>
              </a:defRPr>
            </a:lvl1pPr>
            <a:lvl2pPr marL="532775" indent="0">
              <a:buNone/>
              <a:defRPr sz="2098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84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3835684"/>
            <a:ext cx="10363201" cy="1711560"/>
          </a:xfrm>
        </p:spPr>
        <p:txBody>
          <a:bodyPr anchor="b">
            <a:normAutofit/>
          </a:bodyPr>
          <a:lstStyle>
            <a:lvl1pPr algn="l">
              <a:defRPr sz="3263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547244"/>
            <a:ext cx="10363203" cy="1002605"/>
          </a:xfrm>
        </p:spPr>
        <p:txBody>
          <a:bodyPr anchor="t">
            <a:normAutofit/>
          </a:bodyPr>
          <a:lstStyle>
            <a:lvl1pPr marL="0" indent="0" algn="l">
              <a:buNone/>
              <a:defRPr sz="2098">
                <a:solidFill>
                  <a:schemeClr val="tx1"/>
                </a:solidFill>
              </a:defRPr>
            </a:lvl1pPr>
            <a:lvl2pPr marL="532775" indent="0">
              <a:buNone/>
              <a:defRPr sz="2098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301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314401" y="3206461"/>
            <a:ext cx="609759" cy="681426"/>
          </a:xfrm>
          <a:prstGeom prst="rect">
            <a:avLst/>
          </a:prstGeom>
        </p:spPr>
        <p:txBody>
          <a:bodyPr vert="horz" lIns="106553" tIns="53277" rIns="106553" bIns="53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322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395" y="836803"/>
            <a:ext cx="609759" cy="681426"/>
          </a:xfrm>
          <a:prstGeom prst="rect">
            <a:avLst/>
          </a:prstGeom>
        </p:spPr>
        <p:txBody>
          <a:bodyPr vert="horz" lIns="106553" tIns="53277" rIns="106553" bIns="53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32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72154" y="710356"/>
            <a:ext cx="9455063" cy="3196589"/>
          </a:xfrm>
        </p:spPr>
        <p:txBody>
          <a:bodyPr anchor="ctr">
            <a:normAutofit/>
          </a:bodyPr>
          <a:lstStyle>
            <a:lvl1pPr algn="l">
              <a:defRPr sz="3729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601" y="4528502"/>
            <a:ext cx="10363201" cy="103593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33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5564435"/>
            <a:ext cx="10363201" cy="1183922"/>
          </a:xfrm>
        </p:spPr>
        <p:txBody>
          <a:bodyPr anchor="t">
            <a:normAutofit/>
          </a:bodyPr>
          <a:lstStyle>
            <a:lvl1pPr marL="0" indent="0" algn="l">
              <a:buNone/>
              <a:defRPr sz="1864">
                <a:solidFill>
                  <a:schemeClr val="tx1"/>
                </a:solidFill>
              </a:defRPr>
            </a:lvl1pPr>
            <a:lvl2pPr marL="532775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16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254" y="710356"/>
            <a:ext cx="10363201" cy="319658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63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254" y="4084532"/>
            <a:ext cx="10363201" cy="9767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33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253" y="5061268"/>
            <a:ext cx="10363201" cy="1687089"/>
          </a:xfrm>
        </p:spPr>
        <p:txBody>
          <a:bodyPr anchor="t">
            <a:normAutofit/>
          </a:bodyPr>
          <a:lstStyle>
            <a:lvl1pPr marL="0" indent="0" algn="l">
              <a:buNone/>
              <a:defRPr sz="1864">
                <a:solidFill>
                  <a:schemeClr val="tx1"/>
                </a:solidFill>
              </a:defRPr>
            </a:lvl1pPr>
            <a:lvl2pPr marL="532775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935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710355"/>
            <a:ext cx="10363200" cy="1696956"/>
          </a:xfrm>
        </p:spPr>
        <p:txBody>
          <a:bodyPr>
            <a:normAutofit/>
          </a:bodyPr>
          <a:lstStyle>
            <a:lvl1pPr>
              <a:defRPr sz="3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175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305" y="710354"/>
            <a:ext cx="2235495" cy="6038004"/>
          </a:xfrm>
        </p:spPr>
        <p:txBody>
          <a:bodyPr vert="eaVert">
            <a:normAutofit/>
          </a:bodyPr>
          <a:lstStyle>
            <a:lvl1pPr>
              <a:defRPr sz="3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10354"/>
            <a:ext cx="7986912" cy="6038003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02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9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3855416"/>
            <a:ext cx="10363200" cy="1711560"/>
          </a:xfrm>
        </p:spPr>
        <p:txBody>
          <a:bodyPr anchor="b">
            <a:normAutofit/>
          </a:bodyPr>
          <a:lstStyle>
            <a:lvl1pPr algn="l">
              <a:defRPr sz="3729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5566976"/>
            <a:ext cx="10363200" cy="1002605"/>
          </a:xfrm>
        </p:spPr>
        <p:txBody>
          <a:bodyPr anchor="t">
            <a:normAutofit/>
          </a:bodyPr>
          <a:lstStyle>
            <a:lvl1pPr marL="0" indent="0" algn="l">
              <a:buNone/>
              <a:defRPr sz="2098" cap="all">
                <a:solidFill>
                  <a:schemeClr val="tx1"/>
                </a:solidFill>
              </a:defRPr>
            </a:lvl1pPr>
            <a:lvl2pPr marL="532775" indent="0">
              <a:buNone/>
              <a:defRPr sz="2098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036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2496104"/>
            <a:ext cx="5084064" cy="4252255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8737" y="2496105"/>
            <a:ext cx="5084064" cy="425225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4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72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307" y="2584897"/>
            <a:ext cx="4720804" cy="671505"/>
          </a:xfrm>
        </p:spPr>
        <p:txBody>
          <a:bodyPr anchor="b">
            <a:noAutofit/>
          </a:bodyPr>
          <a:lstStyle>
            <a:lvl1pPr marL="0" indent="0">
              <a:buNone/>
              <a:defRPr sz="2797" b="0"/>
            </a:lvl1pPr>
            <a:lvl2pPr marL="532775" indent="0">
              <a:buNone/>
              <a:defRPr sz="2331" b="1"/>
            </a:lvl2pPr>
            <a:lvl3pPr marL="1065550" indent="0">
              <a:buNone/>
              <a:defRPr sz="2098" b="1"/>
            </a:lvl3pPr>
            <a:lvl4pPr marL="1598325" indent="0">
              <a:buNone/>
              <a:defRPr sz="1864" b="1"/>
            </a:lvl4pPr>
            <a:lvl5pPr marL="2131101" indent="0">
              <a:buNone/>
              <a:defRPr sz="1864" b="1"/>
            </a:lvl5pPr>
            <a:lvl6pPr marL="2663876" indent="0">
              <a:buNone/>
              <a:defRPr sz="1864" b="1"/>
            </a:lvl6pPr>
            <a:lvl7pPr marL="3196651" indent="0">
              <a:buNone/>
              <a:defRPr sz="1864" b="1"/>
            </a:lvl7pPr>
            <a:lvl8pPr marL="3729426" indent="0">
              <a:buNone/>
              <a:defRPr sz="1864" b="1"/>
            </a:lvl8pPr>
            <a:lvl9pPr marL="4262201" indent="0">
              <a:buNone/>
              <a:defRPr sz="18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344581"/>
            <a:ext cx="5084064" cy="3403774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1493" y="2584897"/>
            <a:ext cx="4691307" cy="671505"/>
          </a:xfrm>
        </p:spPr>
        <p:txBody>
          <a:bodyPr anchor="b">
            <a:noAutofit/>
          </a:bodyPr>
          <a:lstStyle>
            <a:lvl1pPr marL="0" indent="0">
              <a:buNone/>
              <a:defRPr sz="2797" b="0"/>
            </a:lvl1pPr>
            <a:lvl2pPr marL="532775" indent="0">
              <a:buNone/>
              <a:defRPr sz="2331" b="1"/>
            </a:lvl2pPr>
            <a:lvl3pPr marL="1065550" indent="0">
              <a:buNone/>
              <a:defRPr sz="2098" b="1"/>
            </a:lvl3pPr>
            <a:lvl4pPr marL="1598325" indent="0">
              <a:buNone/>
              <a:defRPr sz="1864" b="1"/>
            </a:lvl4pPr>
            <a:lvl5pPr marL="2131101" indent="0">
              <a:buNone/>
              <a:defRPr sz="1864" b="1"/>
            </a:lvl5pPr>
            <a:lvl6pPr marL="2663876" indent="0">
              <a:buNone/>
              <a:defRPr sz="1864" b="1"/>
            </a:lvl6pPr>
            <a:lvl7pPr marL="3196651" indent="0">
              <a:buNone/>
              <a:defRPr sz="1864" b="1"/>
            </a:lvl7pPr>
            <a:lvl8pPr marL="3729426" indent="0">
              <a:buNone/>
              <a:defRPr sz="1864" b="1"/>
            </a:lvl8pPr>
            <a:lvl9pPr marL="4262201" indent="0">
              <a:buNone/>
              <a:defRPr sz="18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88736" y="3344581"/>
            <a:ext cx="5084064" cy="3403774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8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10355"/>
            <a:ext cx="10363200" cy="1696956"/>
          </a:xfrm>
        </p:spPr>
        <p:txBody>
          <a:bodyPr>
            <a:normAutofit/>
          </a:bodyPr>
          <a:lstStyle>
            <a:lvl1pPr>
              <a:defRPr sz="372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66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624" y="1815349"/>
            <a:ext cx="3817213" cy="1677222"/>
          </a:xfrm>
        </p:spPr>
        <p:txBody>
          <a:bodyPr anchor="b">
            <a:normAutofit/>
          </a:bodyPr>
          <a:lstStyle>
            <a:lvl1pPr algn="l">
              <a:defRPr sz="2797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193" y="710355"/>
            <a:ext cx="6170633" cy="603800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624" y="3492571"/>
            <a:ext cx="3817213" cy="2150794"/>
          </a:xfrm>
        </p:spPr>
        <p:txBody>
          <a:bodyPr anchor="t">
            <a:normAutofit/>
          </a:bodyPr>
          <a:lstStyle>
            <a:lvl1pPr marL="0" indent="0">
              <a:buNone/>
              <a:defRPr sz="1631"/>
            </a:lvl1pPr>
            <a:lvl2pPr marL="532775" indent="0">
              <a:buNone/>
              <a:defRPr sz="1398"/>
            </a:lvl2pPr>
            <a:lvl3pPr marL="1065550" indent="0">
              <a:buNone/>
              <a:defRPr sz="1165"/>
            </a:lvl3pPr>
            <a:lvl4pPr marL="1598325" indent="0">
              <a:buNone/>
              <a:defRPr sz="1049"/>
            </a:lvl4pPr>
            <a:lvl5pPr marL="2131101" indent="0">
              <a:buNone/>
              <a:defRPr sz="1049"/>
            </a:lvl5pPr>
            <a:lvl6pPr marL="2663876" indent="0">
              <a:buNone/>
              <a:defRPr sz="1049"/>
            </a:lvl6pPr>
            <a:lvl7pPr marL="3196651" indent="0">
              <a:buNone/>
              <a:defRPr sz="1049"/>
            </a:lvl7pPr>
            <a:lvl8pPr marL="3729426" indent="0">
              <a:buNone/>
              <a:defRPr sz="1049"/>
            </a:lvl8pPr>
            <a:lvl9pPr marL="4262201" indent="0">
              <a:buNone/>
              <a:defRPr sz="104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71" y="2022540"/>
            <a:ext cx="5462939" cy="1598295"/>
          </a:xfrm>
        </p:spPr>
        <p:txBody>
          <a:bodyPr anchor="b">
            <a:normAutofit/>
          </a:bodyPr>
          <a:lstStyle>
            <a:lvl1pPr algn="l">
              <a:defRPr sz="2797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05600" y="1065530"/>
            <a:ext cx="4267200" cy="532765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864" dirty="0"/>
            </a:lvl1pPr>
          </a:lstStyle>
          <a:p>
            <a:pPr marL="0" lvl="0" indent="0" algn="ctr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6171" y="3620835"/>
            <a:ext cx="5462939" cy="2131060"/>
          </a:xfrm>
        </p:spPr>
        <p:txBody>
          <a:bodyPr anchor="t">
            <a:normAutofit/>
          </a:bodyPr>
          <a:lstStyle>
            <a:lvl1pPr marL="0" indent="0">
              <a:buNone/>
              <a:defRPr sz="1864"/>
            </a:lvl1pPr>
            <a:lvl2pPr marL="532775" indent="0">
              <a:buNone/>
              <a:defRPr sz="1398"/>
            </a:lvl2pPr>
            <a:lvl3pPr marL="1065550" indent="0">
              <a:buNone/>
              <a:defRPr sz="1165"/>
            </a:lvl3pPr>
            <a:lvl4pPr marL="1598325" indent="0">
              <a:buNone/>
              <a:defRPr sz="1049"/>
            </a:lvl4pPr>
            <a:lvl5pPr marL="2131101" indent="0">
              <a:buNone/>
              <a:defRPr sz="1049"/>
            </a:lvl5pPr>
            <a:lvl6pPr marL="2663876" indent="0">
              <a:buNone/>
              <a:defRPr sz="1049"/>
            </a:lvl6pPr>
            <a:lvl7pPr marL="3196651" indent="0">
              <a:buNone/>
              <a:defRPr sz="1049"/>
            </a:lvl7pPr>
            <a:lvl8pPr marL="3729426" indent="0">
              <a:buNone/>
              <a:defRPr sz="1049"/>
            </a:lvl8pPr>
            <a:lvl9pPr marL="4262201" indent="0">
              <a:buNone/>
              <a:defRPr sz="104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14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10355"/>
            <a:ext cx="10363200" cy="16969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496105"/>
            <a:ext cx="10363200" cy="4252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98283" y="6840852"/>
            <a:ext cx="1616231" cy="440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5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840852"/>
            <a:ext cx="7987081" cy="440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5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16113" y="6840852"/>
            <a:ext cx="556688" cy="440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5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97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532775" rtl="0" eaLnBrk="1" latinLnBrk="1" hangingPunct="1">
        <a:spcBef>
          <a:spcPct val="0"/>
        </a:spcBef>
        <a:buNone/>
        <a:defRPr sz="3729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32984" indent="-332984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20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65760" indent="-332984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864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98535" indent="-332984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631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98116" indent="-199791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330891" indent="-199791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930263" indent="-266388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463039" indent="-266388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995814" indent="-266388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528589" indent="-266388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1pPr>
      <a:lvl2pPr marL="532775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2pPr>
      <a:lvl3pPr marL="1065550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3pPr>
      <a:lvl4pPr marL="1598325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4pPr>
      <a:lvl5pPr marL="2131101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5pPr>
      <a:lvl6pPr marL="2663876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6pPr>
      <a:lvl7pPr marL="3196651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7pPr>
      <a:lvl8pPr marL="3729426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8pPr>
      <a:lvl9pPr marL="4262201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hyperlink" Target="https://search.naver.com/search.naver?where=image&amp;sm=tab_jum&amp;query=%EC%9C%88%EB%8F%84%EC%9A%B01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hyperlink" Target="https://search.naver.com/search.naver?sm=tab_sug.top&amp;where=image&amp;query=%EC%9C%A0%EB%8B%88%ED%8B%B0+3d&amp;oquery=%EC%9C%A0%EB%8B%88%ED%8B%B0&amp;tqi=U6SNPspVuEhssZAgsX8ssssssw4-125478&amp;acq=%EC%9C%A0%EB%8B%88%ED%8B%B0&amp;acr=1&amp;qdt=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83AE0-2095-4C06-8400-A2F2F2CF0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0204" y="928910"/>
            <a:ext cx="9611591" cy="3128518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dirty="0">
                <a:solidFill>
                  <a:srgbClr val="19A1A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VR</a:t>
            </a:r>
            <a:r>
              <a:rPr lang="ko-KR" altLang="en-US" sz="3000" dirty="0">
                <a:solidFill>
                  <a:srgbClr val="19A1A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을 사용한 태양계 학습 시뮬레이션</a:t>
            </a:r>
            <a:br>
              <a:rPr lang="en-US" altLang="ko-KR" sz="4000" dirty="0">
                <a:solidFill>
                  <a:srgbClr val="19A1A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</a:br>
            <a:r>
              <a:rPr lang="en-US" altLang="ko-KR" sz="4100" dirty="0">
                <a:solidFill>
                  <a:srgbClr val="19B2AD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S</a:t>
            </a:r>
            <a:r>
              <a:rPr lang="en-US" altLang="ko-KR" sz="410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olar </a:t>
            </a:r>
            <a:r>
              <a:rPr lang="en-US" altLang="ko-KR" sz="4100">
                <a:solidFill>
                  <a:srgbClr val="19B2AD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S</a:t>
            </a:r>
            <a:r>
              <a:rPr lang="en-US" altLang="ko-KR" sz="410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ystem </a:t>
            </a:r>
            <a:r>
              <a:rPr lang="en-US" altLang="ko-KR" sz="4100">
                <a:solidFill>
                  <a:srgbClr val="19B2AD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s</a:t>
            </a:r>
            <a:r>
              <a:rPr lang="en-US" altLang="ko-KR" sz="410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tudying (</a:t>
            </a:r>
            <a:r>
              <a:rPr lang="en-US" altLang="ko-KR" sz="410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SSS)</a:t>
            </a:r>
            <a:br>
              <a:rPr lang="en-US" altLang="ko-KR" sz="410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</a:br>
            <a:r>
              <a:rPr lang="en-US" altLang="ko-KR" sz="3000" dirty="0">
                <a:solidFill>
                  <a:srgbClr val="19A1A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3</a:t>
            </a:r>
            <a:r>
              <a:rPr lang="ko-KR" altLang="en-US" sz="3000" dirty="0">
                <a:solidFill>
                  <a:srgbClr val="19A1A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차 발표</a:t>
            </a:r>
            <a:endParaRPr lang="ko-KR" altLang="en-US" sz="3000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4CEF2-6FA8-4B2A-9BA6-5C487F42ADD4}"/>
              </a:ext>
            </a:extLst>
          </p:cNvPr>
          <p:cNvSpPr txBox="1"/>
          <p:nvPr/>
        </p:nvSpPr>
        <p:spPr>
          <a:xfrm>
            <a:off x="8105403" y="6108593"/>
            <a:ext cx="39589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산학캡스톤디자인</a:t>
            </a:r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1</a:t>
            </a:r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(04</a:t>
            </a:r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분반</a:t>
            </a:r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)</a:t>
            </a:r>
          </a:p>
          <a:p>
            <a:pPr algn="r"/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조영주 교수님</a:t>
            </a:r>
            <a:endParaRPr lang="en-US" altLang="ko-KR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화성인</a:t>
            </a:r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(5</a:t>
            </a:r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조</a:t>
            </a:r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)</a:t>
            </a:r>
          </a:p>
          <a:p>
            <a:pPr algn="r"/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20164260 </a:t>
            </a:r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정소연</a:t>
            </a:r>
            <a:endParaRPr lang="en-US" altLang="ko-KR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20134590 </a:t>
            </a:r>
            <a:r>
              <a:rPr lang="ko-KR" altLang="en-US" dirty="0" err="1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문종진</a:t>
            </a:r>
            <a:endParaRPr lang="en-US" altLang="ko-KR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20134860 </a:t>
            </a:r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이재훈</a:t>
            </a:r>
          </a:p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434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 txBox="1">
            <a:spLocks/>
          </p:cNvSpPr>
          <p:nvPr/>
        </p:nvSpPr>
        <p:spPr>
          <a:xfrm>
            <a:off x="402526" y="359156"/>
            <a:ext cx="10131425" cy="67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532775" rtl="0" eaLnBrk="1" latinLnBrk="1" hangingPunct="1">
              <a:spcBef>
                <a:spcPct val="0"/>
              </a:spcBef>
              <a:buNone/>
              <a:defRPr sz="3263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태양계 개발 상황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35152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12" y="1618475"/>
            <a:ext cx="9621975" cy="38149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07282" y="5550504"/>
            <a:ext cx="96219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2) </a:t>
            </a: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태양계 스테이지 </a:t>
            </a:r>
            <a:r>
              <a:rPr lang="en-US" altLang="ko-KR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태양계의 행성 모습 구현</a:t>
            </a:r>
            <a:endParaRPr lang="en-US" altLang="ko-KR" sz="20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가상의 태양을 두고 공전궤도면과 거리</a:t>
            </a:r>
            <a:r>
              <a:rPr lang="en-US" altLang="ko-KR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크기를 상대적으로 계산하여 나타냄</a:t>
            </a:r>
            <a:endParaRPr lang="en-US" altLang="ko-KR" sz="20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각 행성에 다가가면 행성에 대한 설명을 확인할 수 있도록 개발 예정</a:t>
            </a:r>
            <a:endParaRPr lang="en-US" altLang="ko-KR" sz="20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태양도 표현할 수 있도록 개발 예정</a:t>
            </a:r>
            <a:endParaRPr lang="en-US" altLang="ko-KR" sz="20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E5DEC8-9DE5-466A-A1C7-738114ACE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81" y="1618476"/>
            <a:ext cx="9621973" cy="381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97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 txBox="1">
            <a:spLocks/>
          </p:cNvSpPr>
          <p:nvPr/>
        </p:nvSpPr>
        <p:spPr>
          <a:xfrm>
            <a:off x="402526" y="359156"/>
            <a:ext cx="10131425" cy="67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532775" rtl="0" eaLnBrk="1" latinLnBrk="1" hangingPunct="1">
              <a:spcBef>
                <a:spcPct val="0"/>
              </a:spcBef>
              <a:buNone/>
              <a:defRPr sz="3263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태양계 개발 상황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35152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82" y="1956434"/>
            <a:ext cx="8206832" cy="406251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096000" y="2487632"/>
            <a:ext cx="3418114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9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태양계의 </a:t>
            </a:r>
            <a:r>
              <a:rPr lang="en-US" altLang="ko-KR" sz="19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5</a:t>
            </a:r>
            <a:r>
              <a:rPr lang="ko-KR" altLang="en-US" sz="19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번째 궤도를 돌고 있는 목성은 태양계에서 가장 거대한 행성이다</a:t>
            </a:r>
            <a:r>
              <a:rPr lang="en-US" altLang="ko-KR" sz="19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 </a:t>
            </a:r>
          </a:p>
          <a:p>
            <a:r>
              <a:rPr lang="ko-KR" altLang="en-US" sz="19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목성은 태양계 여덟 개 행성을 모두 합쳐 놓은 질량의 </a:t>
            </a:r>
            <a:r>
              <a:rPr lang="en-US" altLang="ko-KR" sz="19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2/3 </a:t>
            </a:r>
            <a:r>
              <a:rPr lang="ko-KR" altLang="en-US" sz="19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이상을 차지하고 지름이 약 </a:t>
            </a:r>
            <a:r>
              <a:rPr lang="en-US" altLang="ko-KR" sz="19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14</a:t>
            </a:r>
            <a:r>
              <a:rPr lang="ko-KR" altLang="en-US" sz="19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만 </a:t>
            </a:r>
            <a:r>
              <a:rPr lang="en-US" altLang="ko-KR" sz="19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3,000km</a:t>
            </a:r>
            <a:r>
              <a:rPr lang="ko-KR" altLang="en-US" sz="19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로 지구의 약 </a:t>
            </a:r>
            <a:r>
              <a:rPr lang="en-US" altLang="ko-KR" sz="19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11</a:t>
            </a:r>
            <a:r>
              <a:rPr lang="ko-KR" altLang="en-US" sz="19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배에 이른다</a:t>
            </a:r>
            <a:r>
              <a:rPr lang="en-US" altLang="ko-KR" sz="19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 </a:t>
            </a:r>
            <a:r>
              <a:rPr lang="ko-KR" altLang="en-US" sz="19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또한</a:t>
            </a:r>
            <a:r>
              <a:rPr lang="en-US" altLang="ko-KR" sz="19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19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목성은 엷은 고리를 가지고 있으며 많은 위성을 지니고 있다</a:t>
            </a:r>
            <a:r>
              <a:rPr lang="en-US" altLang="ko-KR" sz="19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  <a:endParaRPr lang="en-US" altLang="ko-KR" sz="1900" b="0" i="0" dirty="0">
              <a:solidFill>
                <a:srgbClr val="000000"/>
              </a:solidFill>
              <a:effectLst/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10482" y="6502466"/>
            <a:ext cx="90234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각 행성에 다가가면 행성에 대한 설명을 확인할 수 있도록 개발 예정</a:t>
            </a:r>
            <a:endParaRPr lang="en-US" altLang="ko-KR" sz="21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태양도 표현할 수 있도록 개발 예정</a:t>
            </a:r>
            <a:endParaRPr lang="en-US" altLang="ko-KR" sz="21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245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79893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99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02651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805463"/>
            <a:ext cx="3243185" cy="2212534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6202651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084E2F-D600-49F0-95F9-056C2C8E895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유성 파괴 게임</a:t>
            </a:r>
          </a:p>
        </p:txBody>
      </p:sp>
    </p:spTree>
    <p:extLst>
      <p:ext uri="{BB962C8B-B14F-4D97-AF65-F5344CB8AC3E}">
        <p14:creationId xmlns:p14="http://schemas.microsoft.com/office/powerpoint/2010/main" val="314720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0564" y="6083300"/>
            <a:ext cx="9728200" cy="170179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계획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날아오는 유성 파괴</a:t>
            </a:r>
            <a:endParaRPr lang="en-US" altLang="ko-KR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게임은 </a:t>
            </a:r>
            <a:r>
              <a:rPr lang="en-US" altLang="ko-KR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1,2,3</a:t>
            </a: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단계로 구성 </a:t>
            </a:r>
            <a:endParaRPr lang="en-US" altLang="ko-KR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시간 제한과 피격 횟수 제한을 둘 것</a:t>
            </a:r>
            <a:endParaRPr lang="en-US" altLang="ko-KR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 txBox="1">
            <a:spLocks/>
          </p:cNvSpPr>
          <p:nvPr/>
        </p:nvSpPr>
        <p:spPr>
          <a:xfrm>
            <a:off x="402526" y="282956"/>
            <a:ext cx="10131425" cy="67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532775" rtl="0" eaLnBrk="1" latinLnBrk="1" hangingPunct="1">
              <a:spcBef>
                <a:spcPct val="0"/>
              </a:spcBef>
              <a:buNone/>
              <a:defRPr sz="3263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유성 파괴 게임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4"/>
          <a:stretch/>
        </p:blipFill>
        <p:spPr>
          <a:xfrm>
            <a:off x="670564" y="960618"/>
            <a:ext cx="9996238" cy="524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80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>
          <a:xfrm>
            <a:off x="670564" y="6825343"/>
            <a:ext cx="9728200" cy="959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32984" indent="-332984" algn="l" defTabSz="532775" rtl="0" eaLnBrk="1" latinLnBrk="1" hangingPunct="1">
              <a:spcBef>
                <a:spcPts val="0"/>
              </a:spcBef>
              <a:spcAft>
                <a:spcPts val="1165"/>
              </a:spcAft>
              <a:buClr>
                <a:schemeClr val="tx1"/>
              </a:buClr>
              <a:buSzPct val="100000"/>
              <a:buFont typeface="Arial"/>
              <a:buChar char="•"/>
              <a:defRPr sz="2098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865760" indent="-332984" algn="l" defTabSz="532775" rtl="0" eaLnBrk="1" latinLnBrk="1" hangingPunct="1">
              <a:spcBef>
                <a:spcPts val="0"/>
              </a:spcBef>
              <a:spcAft>
                <a:spcPts val="1165"/>
              </a:spcAft>
              <a:buClr>
                <a:schemeClr val="tx1"/>
              </a:buClr>
              <a:buSzPct val="100000"/>
              <a:buFont typeface="Arial"/>
              <a:buChar char="•"/>
              <a:defRPr sz="1864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98535" indent="-332984" algn="l" defTabSz="532775" rtl="0" eaLnBrk="1" latinLnBrk="1" hangingPunct="1">
              <a:spcBef>
                <a:spcPts val="0"/>
              </a:spcBef>
              <a:spcAft>
                <a:spcPts val="1165"/>
              </a:spcAft>
              <a:buClr>
                <a:schemeClr val="tx1"/>
              </a:buClr>
              <a:buSzPct val="100000"/>
              <a:buFont typeface="Arial"/>
              <a:buChar char="•"/>
              <a:defRPr sz="163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98116" indent="-199791" algn="l" defTabSz="532775" rtl="0" eaLnBrk="1" latinLnBrk="1" hangingPunct="1">
              <a:spcBef>
                <a:spcPts val="0"/>
              </a:spcBef>
              <a:spcAft>
                <a:spcPts val="1165"/>
              </a:spcAft>
              <a:buClr>
                <a:schemeClr val="tx1"/>
              </a:buClr>
              <a:buSzPct val="100000"/>
              <a:buFont typeface="Arial"/>
              <a:buChar char="•"/>
              <a:defRPr sz="1398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330891" indent="-199791" algn="l" defTabSz="532775" rtl="0" eaLnBrk="1" latinLnBrk="1" hangingPunct="1">
              <a:spcBef>
                <a:spcPts val="0"/>
              </a:spcBef>
              <a:spcAft>
                <a:spcPts val="1165"/>
              </a:spcAft>
              <a:buClr>
                <a:schemeClr val="tx1"/>
              </a:buClr>
              <a:buSzPct val="100000"/>
              <a:buFont typeface="Arial"/>
              <a:buChar char="•"/>
              <a:defRPr sz="1398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930263" indent="-266388" algn="l" defTabSz="532775" rtl="0" eaLnBrk="1" latinLnBrk="1" hangingPunct="1">
              <a:spcBef>
                <a:spcPts val="0"/>
              </a:spcBef>
              <a:spcAft>
                <a:spcPts val="1165"/>
              </a:spcAft>
              <a:buClr>
                <a:schemeClr val="tx1"/>
              </a:buClr>
              <a:buSzPct val="100000"/>
              <a:buFont typeface="Arial"/>
              <a:buChar char="•"/>
              <a:defRPr sz="1398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463039" indent="-266388" algn="l" defTabSz="532775" rtl="0" eaLnBrk="1" latinLnBrk="1" hangingPunct="1">
              <a:spcBef>
                <a:spcPts val="0"/>
              </a:spcBef>
              <a:spcAft>
                <a:spcPts val="1165"/>
              </a:spcAft>
              <a:buClr>
                <a:schemeClr val="tx1"/>
              </a:buClr>
              <a:buSzPct val="100000"/>
              <a:buFont typeface="Arial"/>
              <a:buChar char="•"/>
              <a:defRPr sz="1398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995814" indent="-266388" algn="l" defTabSz="532775" rtl="0" eaLnBrk="1" latinLnBrk="1" hangingPunct="1">
              <a:spcBef>
                <a:spcPts val="0"/>
              </a:spcBef>
              <a:spcAft>
                <a:spcPts val="1165"/>
              </a:spcAft>
              <a:buClr>
                <a:schemeClr val="tx1"/>
              </a:buClr>
              <a:buSzPct val="100000"/>
              <a:buFont typeface="Arial"/>
              <a:buChar char="•"/>
              <a:defRPr sz="1398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528589" indent="-266388" algn="l" defTabSz="532775" rtl="0" eaLnBrk="1" latinLnBrk="1" hangingPunct="1">
              <a:spcBef>
                <a:spcPts val="0"/>
              </a:spcBef>
              <a:spcAft>
                <a:spcPts val="1165"/>
              </a:spcAft>
              <a:buClr>
                <a:schemeClr val="tx1"/>
              </a:buClr>
              <a:buSzPct val="100000"/>
              <a:buFont typeface="Arial"/>
              <a:buChar char="•"/>
              <a:defRPr sz="1398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게임의 </a:t>
            </a:r>
            <a:r>
              <a:rPr lang="en-US" altLang="ko-KR" sz="23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3</a:t>
            </a:r>
            <a:r>
              <a:rPr lang="ko-KR" altLang="en-US" sz="23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단계 추가 및 폭발 효과 추가</a:t>
            </a:r>
            <a:endParaRPr lang="en-US" altLang="ko-KR" sz="23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7820"/>
            <a:ext cx="5544854" cy="22230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372" y="2490738"/>
            <a:ext cx="5544854" cy="22230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59" y="652233"/>
            <a:ext cx="5544854" cy="2223091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 txBox="1">
            <a:spLocks/>
          </p:cNvSpPr>
          <p:nvPr/>
        </p:nvSpPr>
        <p:spPr>
          <a:xfrm>
            <a:off x="402526" y="359156"/>
            <a:ext cx="10131425" cy="67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532775" rtl="0" eaLnBrk="1" latinLnBrk="1" hangingPunct="1">
              <a:spcBef>
                <a:spcPct val="0"/>
              </a:spcBef>
              <a:buNone/>
              <a:defRPr sz="3263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유성 파괴 게임 개발 상황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201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 txBox="1">
            <a:spLocks/>
          </p:cNvSpPr>
          <p:nvPr/>
        </p:nvSpPr>
        <p:spPr>
          <a:xfrm>
            <a:off x="402526" y="282956"/>
            <a:ext cx="10131425" cy="67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532775" rtl="0" eaLnBrk="1" latinLnBrk="1" hangingPunct="1">
              <a:spcBef>
                <a:spcPct val="0"/>
              </a:spcBef>
              <a:buNone/>
              <a:defRPr sz="3263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유성 파괴 게임 개발 상황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" y="3968760"/>
            <a:ext cx="5445760" cy="22219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280" y="2266961"/>
            <a:ext cx="5445760" cy="2221973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670564" y="6083300"/>
            <a:ext cx="9728200" cy="1701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32984" indent="-332984" algn="l" defTabSz="532775" rtl="0" eaLnBrk="1" latinLnBrk="1" hangingPunct="1">
              <a:spcBef>
                <a:spcPts val="0"/>
              </a:spcBef>
              <a:spcAft>
                <a:spcPts val="1165"/>
              </a:spcAft>
              <a:buClr>
                <a:schemeClr val="tx1"/>
              </a:buClr>
              <a:buSzPct val="100000"/>
              <a:buFont typeface="Arial"/>
              <a:buChar char="•"/>
              <a:defRPr sz="2098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865760" indent="-332984" algn="l" defTabSz="532775" rtl="0" eaLnBrk="1" latinLnBrk="1" hangingPunct="1">
              <a:spcBef>
                <a:spcPts val="0"/>
              </a:spcBef>
              <a:spcAft>
                <a:spcPts val="1165"/>
              </a:spcAft>
              <a:buClr>
                <a:schemeClr val="tx1"/>
              </a:buClr>
              <a:buSzPct val="100000"/>
              <a:buFont typeface="Arial"/>
              <a:buChar char="•"/>
              <a:defRPr sz="1864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98535" indent="-332984" algn="l" defTabSz="532775" rtl="0" eaLnBrk="1" latinLnBrk="1" hangingPunct="1">
              <a:spcBef>
                <a:spcPts val="0"/>
              </a:spcBef>
              <a:spcAft>
                <a:spcPts val="1165"/>
              </a:spcAft>
              <a:buClr>
                <a:schemeClr val="tx1"/>
              </a:buClr>
              <a:buSzPct val="100000"/>
              <a:buFont typeface="Arial"/>
              <a:buChar char="•"/>
              <a:defRPr sz="163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98116" indent="-199791" algn="l" defTabSz="532775" rtl="0" eaLnBrk="1" latinLnBrk="1" hangingPunct="1">
              <a:spcBef>
                <a:spcPts val="0"/>
              </a:spcBef>
              <a:spcAft>
                <a:spcPts val="1165"/>
              </a:spcAft>
              <a:buClr>
                <a:schemeClr val="tx1"/>
              </a:buClr>
              <a:buSzPct val="100000"/>
              <a:buFont typeface="Arial"/>
              <a:buChar char="•"/>
              <a:defRPr sz="1398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330891" indent="-199791" algn="l" defTabSz="532775" rtl="0" eaLnBrk="1" latinLnBrk="1" hangingPunct="1">
              <a:spcBef>
                <a:spcPts val="0"/>
              </a:spcBef>
              <a:spcAft>
                <a:spcPts val="1165"/>
              </a:spcAft>
              <a:buClr>
                <a:schemeClr val="tx1"/>
              </a:buClr>
              <a:buSzPct val="100000"/>
              <a:buFont typeface="Arial"/>
              <a:buChar char="•"/>
              <a:defRPr sz="1398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930263" indent="-266388" algn="l" defTabSz="532775" rtl="0" eaLnBrk="1" latinLnBrk="1" hangingPunct="1">
              <a:spcBef>
                <a:spcPts val="0"/>
              </a:spcBef>
              <a:spcAft>
                <a:spcPts val="1165"/>
              </a:spcAft>
              <a:buClr>
                <a:schemeClr val="tx1"/>
              </a:buClr>
              <a:buSzPct val="100000"/>
              <a:buFont typeface="Arial"/>
              <a:buChar char="•"/>
              <a:defRPr sz="1398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463039" indent="-266388" algn="l" defTabSz="532775" rtl="0" eaLnBrk="1" latinLnBrk="1" hangingPunct="1">
              <a:spcBef>
                <a:spcPts val="0"/>
              </a:spcBef>
              <a:spcAft>
                <a:spcPts val="1165"/>
              </a:spcAft>
              <a:buClr>
                <a:schemeClr val="tx1"/>
              </a:buClr>
              <a:buSzPct val="100000"/>
              <a:buFont typeface="Arial"/>
              <a:buChar char="•"/>
              <a:defRPr sz="1398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995814" indent="-266388" algn="l" defTabSz="532775" rtl="0" eaLnBrk="1" latinLnBrk="1" hangingPunct="1">
              <a:spcBef>
                <a:spcPts val="0"/>
              </a:spcBef>
              <a:spcAft>
                <a:spcPts val="1165"/>
              </a:spcAft>
              <a:buClr>
                <a:schemeClr val="tx1"/>
              </a:buClr>
              <a:buSzPct val="100000"/>
              <a:buFont typeface="Arial"/>
              <a:buChar char="•"/>
              <a:defRPr sz="1398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528589" indent="-266388" algn="l" defTabSz="532775" rtl="0" eaLnBrk="1" latinLnBrk="1" hangingPunct="1">
              <a:spcBef>
                <a:spcPts val="0"/>
              </a:spcBef>
              <a:spcAft>
                <a:spcPts val="1165"/>
              </a:spcAft>
              <a:buClr>
                <a:schemeClr val="tx1"/>
              </a:buClr>
              <a:buSzPct val="100000"/>
              <a:buFont typeface="Arial"/>
              <a:buChar char="•"/>
              <a:defRPr sz="1398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23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게임 내 시스템 메시지 화면 구성</a:t>
            </a:r>
            <a:endParaRPr lang="en-US" altLang="ko-KR" sz="23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3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23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Next Level, Game finish, Game over </a:t>
            </a:r>
            <a:r>
              <a:rPr lang="ko-KR" altLang="en-US" sz="23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화면 </a:t>
            </a:r>
            <a:endParaRPr lang="en-US" altLang="ko-KR" sz="23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240" y="757960"/>
            <a:ext cx="5445760" cy="222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69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 txBox="1">
            <a:spLocks/>
          </p:cNvSpPr>
          <p:nvPr/>
        </p:nvSpPr>
        <p:spPr>
          <a:xfrm>
            <a:off x="402526" y="282956"/>
            <a:ext cx="10131425" cy="67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532775" rtl="0" eaLnBrk="1" latinLnBrk="1" hangingPunct="1">
              <a:spcBef>
                <a:spcPct val="0"/>
              </a:spcBef>
              <a:buNone/>
              <a:defRPr sz="3263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유성 파괴 게임 개발 상황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pic>
        <p:nvPicPr>
          <p:cNvPr id="2" name="bandicam 2019-04-18 08-57-36-011">
            <a:hlinkClick r:id="" action="ppaction://media"/>
            <a:extLst>
              <a:ext uri="{FF2B5EF4-FFF2-40B4-BE49-F238E27FC236}">
                <a16:creationId xmlns:a16="http://schemas.microsoft.com/office/drawing/2014/main" id="{291BECB3-508B-46C3-89B9-31AB5DCCC5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0409" y="1235073"/>
            <a:ext cx="10651182" cy="60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6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83AE0-2095-4C06-8400-A2F2F2CF0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2657" y="1413406"/>
            <a:ext cx="4374167" cy="5164662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710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The </a:t>
            </a:r>
            <a:r>
              <a:rPr lang="en-US" altLang="ko-KR" sz="7100" dirty="0">
                <a:solidFill>
                  <a:srgbClr val="19A1A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end</a:t>
            </a:r>
            <a:endParaRPr lang="ko-KR" altLang="en-US" sz="7100" dirty="0">
              <a:solidFill>
                <a:srgbClr val="19A1AA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3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69A51E-29A7-4770-89D7-A2C98FC3A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505" y="1345132"/>
            <a:ext cx="512849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>
            <a:defPPr>
              <a:defRPr lang="ko-KR"/>
            </a:defPPr>
            <a:lvl1pPr lvl="0" eaLnBrk="1" fontAlgn="auto" latinLnBrk="1" hangingPunct="1">
              <a:spcBef>
                <a:spcPts val="0"/>
              </a:spcBef>
              <a:spcAft>
                <a:spcPts val="0"/>
              </a:spcAft>
              <a:defRPr kumimoji="0" sz="6000" b="1" spc="-150" baseline="0">
                <a:ln>
                  <a:prstDash val="solid"/>
                </a:ln>
                <a:solidFill>
                  <a:srgbClr val="E82F8A"/>
                </a:solidFill>
                <a:effectLst/>
                <a:latin typeface="나눔고딕 ExtraBold" pitchFamily="50" charset="-127"/>
                <a:ea typeface="나눔고딕 ExtraBold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 sz="500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CONTENT</a:t>
            </a:r>
            <a:r>
              <a:rPr lang="en-US" altLang="ko-KR" sz="5000" dirty="0">
                <a:solidFill>
                  <a:schemeClr val="tx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S</a:t>
            </a:r>
          </a:p>
        </p:txBody>
      </p:sp>
      <p:grpSp>
        <p:nvGrpSpPr>
          <p:cNvPr id="5" name="그룹 1">
            <a:extLst>
              <a:ext uri="{FF2B5EF4-FFF2-40B4-BE49-F238E27FC236}">
                <a16:creationId xmlns:a16="http://schemas.microsoft.com/office/drawing/2014/main" id="{54D227AE-EACE-43BE-BBFA-96A78CC39C91}"/>
              </a:ext>
            </a:extLst>
          </p:cNvPr>
          <p:cNvGrpSpPr>
            <a:grpSpLocks/>
          </p:cNvGrpSpPr>
          <p:nvPr/>
        </p:nvGrpSpPr>
        <p:grpSpPr bwMode="auto">
          <a:xfrm>
            <a:off x="967505" y="2533363"/>
            <a:ext cx="5215581" cy="1306743"/>
            <a:chOff x="4551128" y="3281127"/>
            <a:chExt cx="4341813" cy="1204155"/>
          </a:xfrm>
        </p:grpSpPr>
        <p:grpSp>
          <p:nvGrpSpPr>
            <p:cNvPr id="6" name="그룹 20">
              <a:extLst>
                <a:ext uri="{FF2B5EF4-FFF2-40B4-BE49-F238E27FC236}">
                  <a16:creationId xmlns:a16="http://schemas.microsoft.com/office/drawing/2014/main" id="{8F7130B4-687D-42CB-A576-62FC7B58D2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1128" y="3281127"/>
              <a:ext cx="4341813" cy="425421"/>
              <a:chOff x="4562475" y="3314384"/>
              <a:chExt cx="4341813" cy="425421"/>
            </a:xfrm>
          </p:grpSpPr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2D274EE9-B66A-4ECB-9E9B-CBE03E7D32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2475" y="3314384"/>
                <a:ext cx="647700" cy="425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0" h="0"/>
                  <a:contourClr>
                    <a:schemeClr val="tx1">
                      <a:lumMod val="75000"/>
                      <a:lumOff val="25000"/>
                    </a:schemeClr>
                  </a:contourClr>
                </a:sp3d>
              </a:bodyPr>
              <a:lstStyle>
                <a:defPPr>
                  <a:defRPr lang="ko-KR"/>
                </a:defPPr>
                <a:lvl1pPr lvl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 kumimoji="0" sz="2000" b="1" spc="600" baseline="0">
                    <a:ln>
                      <a:prstDash val="solid"/>
                    </a:ln>
                    <a:effectLst/>
                    <a:latin typeface="나눔고딕 ExtraBold" pitchFamily="50" charset="-127"/>
                    <a:ea typeface="나눔고딕 ExtraBold" pitchFamily="50" charset="-127"/>
                    <a:cs typeface="Tahoma" pitchFamily="34" charset="0"/>
                  </a:defRPr>
                </a:lvl1pPr>
              </a:lstStyle>
              <a:p>
                <a:pPr>
                  <a:defRPr/>
                </a:pPr>
                <a:r>
                  <a:rPr lang="en-US" altLang="ko-KR" sz="2400" i="1" spc="0" dirty="0"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01</a:t>
                </a:r>
                <a:endParaRPr lang="ko-KR" altLang="ko-KR" sz="2400" i="1" spc="0" dirty="0">
                  <a:latin typeface="210 청춘시대OTF Regular" panose="02020503020101020101" pitchFamily="18" charset="-127"/>
                  <a:ea typeface="210 청춘시대OTF Regular" panose="02020503020101020101" pitchFamily="18" charset="-127"/>
                </a:endParaRPr>
              </a:p>
            </p:txBody>
          </p:sp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58B532E7-168A-45A2-8163-B4468AFA51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5541" y="3314384"/>
                <a:ext cx="3458747" cy="411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0" h="0"/>
                  <a:contourClr>
                    <a:schemeClr val="tx1">
                      <a:lumMod val="75000"/>
                      <a:lumOff val="25000"/>
                    </a:schemeClr>
                  </a:contourClr>
                </a:sp3d>
              </a:bodyPr>
              <a:lstStyle>
                <a:defPPr>
                  <a:defRPr lang="ko-KR"/>
                </a:defPPr>
                <a:lvl1pPr lvl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 kumimoji="0" sz="2000" b="1" spc="600" baseline="0">
                    <a:ln>
                      <a:prstDash val="solid"/>
                    </a:ln>
                    <a:effectLst/>
                    <a:latin typeface="나눔고딕 ExtraBold" pitchFamily="50" charset="-127"/>
                    <a:ea typeface="나눔고딕 ExtraBold" pitchFamily="50" charset="-127"/>
                    <a:cs typeface="Tahoma" pitchFamily="34" charset="0"/>
                  </a:defRPr>
                </a:lvl1pPr>
              </a:lstStyle>
              <a:p>
                <a:pPr algn="l">
                  <a:defRPr/>
                </a:pPr>
                <a:r>
                  <a:rPr lang="ko-KR" altLang="en-US" sz="23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주제 소개</a:t>
                </a:r>
                <a:endParaRPr lang="ko-KR" altLang="ko-KR" sz="2300" spc="0" dirty="0">
                  <a:solidFill>
                    <a:schemeClr val="bg1"/>
                  </a:solidFill>
                  <a:latin typeface="210 청춘시대OTF Regular" panose="02020503020101020101" pitchFamily="18" charset="-127"/>
                  <a:ea typeface="210 청춘시대OTF Regular" panose="02020503020101020101" pitchFamily="18" charset="-127"/>
                </a:endParaRPr>
              </a:p>
            </p:txBody>
          </p:sp>
        </p:grpSp>
        <p:grpSp>
          <p:nvGrpSpPr>
            <p:cNvPr id="7" name="그룹 23">
              <a:extLst>
                <a:ext uri="{FF2B5EF4-FFF2-40B4-BE49-F238E27FC236}">
                  <a16:creationId xmlns:a16="http://schemas.microsoft.com/office/drawing/2014/main" id="{F4DFFB6B-D0D5-4886-BFCE-0ECB22CB2A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1128" y="3669299"/>
              <a:ext cx="4338638" cy="425421"/>
              <a:chOff x="4565650" y="3702383"/>
              <a:chExt cx="4338638" cy="425421"/>
            </a:xfrm>
          </p:grpSpPr>
          <p:sp>
            <p:nvSpPr>
              <p:cNvPr id="11" name="Text Box 5">
                <a:extLst>
                  <a:ext uri="{FF2B5EF4-FFF2-40B4-BE49-F238E27FC236}">
                    <a16:creationId xmlns:a16="http://schemas.microsoft.com/office/drawing/2014/main" id="{686D0C68-A8A4-42DE-B6C3-25C81BA91C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5650" y="3702383"/>
                <a:ext cx="647700" cy="425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0" h="0"/>
                  <a:contourClr>
                    <a:schemeClr val="tx1">
                      <a:lumMod val="75000"/>
                      <a:lumOff val="25000"/>
                    </a:schemeClr>
                  </a:contourClr>
                </a:sp3d>
              </a:bodyPr>
              <a:lstStyle>
                <a:defPPr>
                  <a:defRPr lang="ko-KR"/>
                </a:defPPr>
                <a:lvl1pPr lvl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 kumimoji="0" sz="2000" b="1" spc="600" baseline="0">
                    <a:ln>
                      <a:prstDash val="solid"/>
                    </a:ln>
                    <a:effectLst/>
                    <a:latin typeface="나눔고딕 ExtraBold" pitchFamily="50" charset="-127"/>
                    <a:ea typeface="나눔고딕 ExtraBold" pitchFamily="50" charset="-127"/>
                    <a:cs typeface="Tahoma" pitchFamily="34" charset="0"/>
                  </a:defRPr>
                </a:lvl1pPr>
              </a:lstStyle>
              <a:p>
                <a:pPr>
                  <a:defRPr/>
                </a:pPr>
                <a:r>
                  <a:rPr lang="en-US" altLang="ko-KR" sz="2400" i="1" spc="0" dirty="0"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02</a:t>
                </a:r>
                <a:endParaRPr lang="ko-KR" altLang="ko-KR" sz="2400" i="1" spc="0" dirty="0">
                  <a:latin typeface="210 청춘시대OTF Regular" panose="02020503020101020101" pitchFamily="18" charset="-127"/>
                  <a:ea typeface="210 청춘시대OTF Regular" panose="02020503020101020101" pitchFamily="18" charset="-127"/>
                </a:endParaRPr>
              </a:p>
            </p:txBody>
          </p:sp>
          <p:sp>
            <p:nvSpPr>
              <p:cNvPr id="12" name="Text Box 5">
                <a:extLst>
                  <a:ext uri="{FF2B5EF4-FFF2-40B4-BE49-F238E27FC236}">
                    <a16:creationId xmlns:a16="http://schemas.microsoft.com/office/drawing/2014/main" id="{25D621D2-76AA-43DE-ADF8-8F37531A3F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9924" y="3705581"/>
                <a:ext cx="3454364" cy="411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0" h="0"/>
                  <a:contourClr>
                    <a:schemeClr val="tx1">
                      <a:lumMod val="75000"/>
                      <a:lumOff val="25000"/>
                    </a:schemeClr>
                  </a:contourClr>
                </a:sp3d>
              </a:bodyPr>
              <a:lstStyle>
                <a:defPPr>
                  <a:defRPr lang="ko-KR"/>
                </a:defPPr>
                <a:lvl1pPr lvl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 kumimoji="0" sz="2000" b="1" spc="600" baseline="0">
                    <a:ln>
                      <a:prstDash val="solid"/>
                    </a:ln>
                    <a:effectLst/>
                    <a:latin typeface="나눔고딕 ExtraBold" pitchFamily="50" charset="-127"/>
                    <a:ea typeface="나눔고딕 ExtraBold" pitchFamily="50" charset="-127"/>
                    <a:cs typeface="Tahoma" pitchFamily="34" charset="0"/>
                  </a:defRPr>
                </a:lvl1pPr>
              </a:lstStyle>
              <a:p>
                <a:pPr algn="l">
                  <a:defRPr/>
                </a:pPr>
                <a:r>
                  <a:rPr lang="en-US" altLang="ko-KR" sz="23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1. </a:t>
                </a:r>
                <a:r>
                  <a:rPr lang="ko-KR" altLang="en-US" sz="23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태양계</a:t>
                </a:r>
                <a:endParaRPr lang="ko-KR" altLang="ko-KR" sz="2300" spc="0" dirty="0">
                  <a:solidFill>
                    <a:schemeClr val="bg1"/>
                  </a:solidFill>
                  <a:latin typeface="210 청춘시대OTF Regular" panose="02020503020101020101" pitchFamily="18" charset="-127"/>
                  <a:ea typeface="210 청춘시대OTF Regular" panose="02020503020101020101" pitchFamily="18" charset="-127"/>
                </a:endParaRPr>
              </a:p>
            </p:txBody>
          </p:sp>
        </p:grpSp>
        <p:grpSp>
          <p:nvGrpSpPr>
            <p:cNvPr id="8" name="그룹 30">
              <a:extLst>
                <a:ext uri="{FF2B5EF4-FFF2-40B4-BE49-F238E27FC236}">
                  <a16:creationId xmlns:a16="http://schemas.microsoft.com/office/drawing/2014/main" id="{41769643-E462-4204-8F17-A616621168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1128" y="4057472"/>
              <a:ext cx="4341813" cy="427810"/>
              <a:chOff x="4562475" y="4090679"/>
              <a:chExt cx="4341813" cy="427810"/>
            </a:xfrm>
          </p:grpSpPr>
          <p:sp>
            <p:nvSpPr>
              <p:cNvPr id="9" name="Text Box 5">
                <a:extLst>
                  <a:ext uri="{FF2B5EF4-FFF2-40B4-BE49-F238E27FC236}">
                    <a16:creationId xmlns:a16="http://schemas.microsoft.com/office/drawing/2014/main" id="{2FA892AD-C361-4B34-A3B4-A7C2A003BA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2475" y="4090679"/>
                <a:ext cx="647700" cy="425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0" h="0"/>
                  <a:contourClr>
                    <a:schemeClr val="tx1">
                      <a:lumMod val="75000"/>
                      <a:lumOff val="25000"/>
                    </a:schemeClr>
                  </a:contourClr>
                </a:sp3d>
              </a:bodyPr>
              <a:lstStyle>
                <a:defPPr>
                  <a:defRPr lang="ko-KR"/>
                </a:defPPr>
                <a:lvl1pPr lvl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 kumimoji="0" sz="2000" b="1" spc="600" baseline="0">
                    <a:ln>
                      <a:prstDash val="solid"/>
                    </a:ln>
                    <a:effectLst/>
                    <a:latin typeface="나눔고딕 ExtraBold" pitchFamily="50" charset="-127"/>
                    <a:ea typeface="나눔고딕 ExtraBold" pitchFamily="50" charset="-127"/>
                    <a:cs typeface="Tahoma" pitchFamily="34" charset="0"/>
                  </a:defRPr>
                </a:lvl1pPr>
              </a:lstStyle>
              <a:p>
                <a:pPr>
                  <a:defRPr/>
                </a:pPr>
                <a:r>
                  <a:rPr lang="en-US" altLang="ko-KR" sz="2400" i="1" spc="0" dirty="0"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03</a:t>
                </a:r>
                <a:endParaRPr lang="ko-KR" altLang="ko-KR" sz="2400" i="1" spc="0" dirty="0">
                  <a:latin typeface="210 청춘시대OTF Regular" panose="02020503020101020101" pitchFamily="18" charset="-127"/>
                  <a:ea typeface="210 청춘시대OTF Regular" panose="02020503020101020101" pitchFamily="18" charset="-127"/>
                </a:endParaRPr>
              </a:p>
            </p:txBody>
          </p:sp>
          <p:sp>
            <p:nvSpPr>
              <p:cNvPr id="10" name="Text Box 5">
                <a:extLst>
                  <a:ext uri="{FF2B5EF4-FFF2-40B4-BE49-F238E27FC236}">
                    <a16:creationId xmlns:a16="http://schemas.microsoft.com/office/drawing/2014/main" id="{02833D41-7F20-42EE-B2CD-8D2D1C6134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5541" y="4093068"/>
                <a:ext cx="3458747" cy="425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0" h="0"/>
                  <a:contourClr>
                    <a:schemeClr val="tx1">
                      <a:lumMod val="75000"/>
                      <a:lumOff val="25000"/>
                    </a:schemeClr>
                  </a:contourClr>
                </a:sp3d>
              </a:bodyPr>
              <a:lstStyle>
                <a:defPPr>
                  <a:defRPr lang="ko-KR"/>
                </a:defPPr>
                <a:lvl1pPr lvl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 kumimoji="0" sz="2000" b="1" spc="600" baseline="0">
                    <a:ln>
                      <a:prstDash val="solid"/>
                    </a:ln>
                    <a:effectLst/>
                    <a:latin typeface="나눔고딕 ExtraBold" pitchFamily="50" charset="-127"/>
                    <a:ea typeface="나눔고딕 ExtraBold" pitchFamily="50" charset="-127"/>
                    <a:cs typeface="Tahoma" pitchFamily="34" charset="0"/>
                  </a:defRPr>
                </a:lvl1pPr>
              </a:lstStyle>
              <a:p>
                <a:pPr algn="l">
                  <a:defRPr/>
                </a:pPr>
                <a:r>
                  <a:rPr lang="en-US" altLang="ko-KR" sz="23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2. </a:t>
                </a:r>
                <a:r>
                  <a:rPr lang="ko-KR" altLang="en-US" sz="23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유성 파괴 게임</a:t>
                </a:r>
                <a:endParaRPr lang="ko-KR" altLang="ko-KR" sz="2200" spc="0" dirty="0">
                  <a:solidFill>
                    <a:schemeClr val="bg1"/>
                  </a:solidFill>
                  <a:latin typeface="210 청춘시대OTF Regular" panose="02020503020101020101" pitchFamily="18" charset="-127"/>
                  <a:ea typeface="210 청춘시대OTF Regular" panose="020205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1132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79893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99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02651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805463"/>
            <a:ext cx="3243185" cy="2212534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6202651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084E2F-D600-49F0-95F9-056C2C8E895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주제 소개</a:t>
            </a:r>
          </a:p>
        </p:txBody>
      </p:sp>
    </p:spTree>
    <p:extLst>
      <p:ext uri="{BB962C8B-B14F-4D97-AF65-F5344CB8AC3E}">
        <p14:creationId xmlns:p14="http://schemas.microsoft.com/office/powerpoint/2010/main" val="1193765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26" y="359156"/>
            <a:ext cx="10131425" cy="677662"/>
          </a:xfrm>
        </p:spPr>
        <p:txBody>
          <a:bodyPr>
            <a:normAutofit/>
          </a:bodyPr>
          <a:lstStyle/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01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주제 소개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64028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BEC3A-0C8A-4E97-95BC-046AA36CEFB5}"/>
              </a:ext>
            </a:extLst>
          </p:cNvPr>
          <p:cNvSpPr txBox="1"/>
          <p:nvPr/>
        </p:nvSpPr>
        <p:spPr>
          <a:xfrm>
            <a:off x="898071" y="1284513"/>
            <a:ext cx="10395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구현 환경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10" name="Picture 3" descr="윈도우 10 패치의 게임 성능 저하 이슈 대응 버전 공개 | 포스트">
            <a:hlinkClick r:id="rId2" tooltip="윈도우 10 패치의 게임 성능 저하 이슈 대응 버전 공개 | 포스트"/>
            <a:extLst>
              <a:ext uri="{FF2B5EF4-FFF2-40B4-BE49-F238E27FC236}">
                <a16:creationId xmlns:a16="http://schemas.microsoft.com/office/drawing/2014/main" id="{8032FBAF-A078-4AA2-BF4C-CC195ED0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70" y="1902152"/>
            <a:ext cx="4653644" cy="278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[유니티 강좌] 유니티란? (유니티 소개, Unity란?, Unity3D란? Unity 3D 소개, 유니티3D 란?) | 블로그">
            <a:hlinkClick r:id="rId4" tooltip="[유니티 강좌] 유니티란? (유니티 소개, Unity란?, Unity3D란? Unity 3D 소개, 유니티3D 란?) | 블로그"/>
            <a:extLst>
              <a:ext uri="{FF2B5EF4-FFF2-40B4-BE49-F238E27FC236}">
                <a16:creationId xmlns:a16="http://schemas.microsoft.com/office/drawing/2014/main" id="{F6DFBAFE-0A67-4259-AD0F-499F42F07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436" y="1902152"/>
            <a:ext cx="5275964" cy="278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555001-B5F8-4977-B11F-48D5F39AEF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960" t="29552" r="24792" b="21559"/>
          <a:stretch/>
        </p:blipFill>
        <p:spPr>
          <a:xfrm>
            <a:off x="898070" y="4845221"/>
            <a:ext cx="4653644" cy="24970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C826DF-4732-462E-9F0F-59F809EFF4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68" t="31651" r="71874" b="55016"/>
          <a:stretch/>
        </p:blipFill>
        <p:spPr>
          <a:xfrm>
            <a:off x="5925436" y="4845220"/>
            <a:ext cx="5275964" cy="249707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202CA0-C88E-488E-92B8-5F9DEA9B0CF2}"/>
              </a:ext>
            </a:extLst>
          </p:cNvPr>
          <p:cNvSpPr/>
          <p:nvPr/>
        </p:nvSpPr>
        <p:spPr>
          <a:xfrm>
            <a:off x="8070415" y="4185867"/>
            <a:ext cx="3130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Unity</a:t>
            </a:r>
            <a:r>
              <a:rPr lang="ko-KR" altLang="en-US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2018.2.5f1 (64-bit)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A3DA14-324F-473B-B2B5-F5AC078C3EB3}"/>
              </a:ext>
            </a:extLst>
          </p:cNvPr>
          <p:cNvSpPr/>
          <p:nvPr/>
        </p:nvSpPr>
        <p:spPr>
          <a:xfrm>
            <a:off x="1508608" y="4872316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HTC VIVE</a:t>
            </a:r>
            <a:endParaRPr lang="ko-KR" altLang="en-US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0229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26" y="359156"/>
            <a:ext cx="10131425" cy="677662"/>
          </a:xfrm>
        </p:spPr>
        <p:txBody>
          <a:bodyPr>
            <a:normAutofit/>
          </a:bodyPr>
          <a:lstStyle/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01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주제 소개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64028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59" y="3563533"/>
            <a:ext cx="4690624" cy="26384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7BEC3A-0C8A-4E97-95BC-046AA36CEFB5}"/>
              </a:ext>
            </a:extLst>
          </p:cNvPr>
          <p:cNvSpPr txBox="1"/>
          <p:nvPr/>
        </p:nvSpPr>
        <p:spPr>
          <a:xfrm>
            <a:off x="898071" y="1284513"/>
            <a:ext cx="10395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아이를 대상으로 한 태양계 학습 및 유성 파괴 게임</a:t>
            </a:r>
            <a:endParaRPr lang="en-US" altLang="ko-KR" sz="2400" b="1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1)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현장감이 부족한 현 교육법에 대한 문제점을 느끼고 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VR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을 통한 수업을 통한 생생한 학습 방법을 제시한다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</a:p>
          <a:p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2)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아이들 수준의 프로그램을 만들기 때문에 아이들의 흥미를 유발시키기 위하여 유성파괴게임을 제작한다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79C90-0218-4D33-93BF-4D6526153EBB}"/>
              </a:ext>
            </a:extLst>
          </p:cNvPr>
          <p:cNvSpPr txBox="1"/>
          <p:nvPr/>
        </p:nvSpPr>
        <p:spPr>
          <a:xfrm>
            <a:off x="6249737" y="6304802"/>
            <a:ext cx="480386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2. </a:t>
            </a:r>
            <a:r>
              <a:rPr lang="ko-KR" altLang="en-US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유성 파괴 게임</a:t>
            </a:r>
            <a:endParaRPr lang="en-US" altLang="ko-KR" sz="22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날아오는 유성을 파괴하는 게임으로</a:t>
            </a:r>
            <a:r>
              <a:rPr lang="en-US" altLang="ko-KR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스테이지를 만들어 난이도를 만들 예정</a:t>
            </a:r>
            <a:endParaRPr lang="en-US" altLang="ko-KR" sz="22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B0DC4-616A-4619-BD38-8D8F8DCFC655}"/>
              </a:ext>
            </a:extLst>
          </p:cNvPr>
          <p:cNvSpPr txBox="1"/>
          <p:nvPr/>
        </p:nvSpPr>
        <p:spPr>
          <a:xfrm>
            <a:off x="1113760" y="6304802"/>
            <a:ext cx="46906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1. </a:t>
            </a:r>
            <a:r>
              <a:rPr lang="ko-KR" altLang="en-US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태양계</a:t>
            </a:r>
            <a:endParaRPr lang="en-US" altLang="ko-KR" sz="22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태양계의 행성들에 대한 시각적</a:t>
            </a:r>
            <a:r>
              <a:rPr lang="en-US" altLang="ko-KR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음성적 설명 및 퀴즈 제작 예정</a:t>
            </a:r>
            <a:endParaRPr lang="en-US" altLang="ko-KR" sz="22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4" t="13587" r="21496" b="39746"/>
          <a:stretch/>
        </p:blipFill>
        <p:spPr>
          <a:xfrm>
            <a:off x="6249736" y="3563533"/>
            <a:ext cx="4803862" cy="26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42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79893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99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02651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805463"/>
            <a:ext cx="3243185" cy="2212534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6202651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084E2F-D600-49F0-95F9-056C2C8E895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태양계</a:t>
            </a:r>
          </a:p>
        </p:txBody>
      </p:sp>
    </p:spTree>
    <p:extLst>
      <p:ext uri="{BB962C8B-B14F-4D97-AF65-F5344CB8AC3E}">
        <p14:creationId xmlns:p14="http://schemas.microsoft.com/office/powerpoint/2010/main" val="121123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26" y="359156"/>
            <a:ext cx="10131425" cy="677662"/>
          </a:xfrm>
        </p:spPr>
        <p:txBody>
          <a:bodyPr>
            <a:normAutofit/>
          </a:bodyPr>
          <a:lstStyle/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태양계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35152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95974"/>
            <a:ext cx="5040000" cy="306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01761" y="4852705"/>
            <a:ext cx="10236353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24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태양계</a:t>
            </a:r>
            <a:endParaRPr lang="ko-KR" altLang="en-US" sz="24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342900" indent="-342900" fontAlgn="base" latinLnBrk="1">
              <a:buFontTx/>
              <a:buChar char="-"/>
            </a:pP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태양을 중심으로 공전하는 행성은 소행성대를 기준으로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fontAlgn="base" latinLnBrk="1"/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  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안쪽에 있는 네 개의 고체 행성인 수성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금성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지구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즉 </a:t>
            </a:r>
            <a:r>
              <a:rPr lang="ko-KR" altLang="en-US" sz="2300" dirty="0">
                <a:solidFill>
                  <a:srgbClr val="19A1AA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지구형 행성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과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</a:t>
            </a:r>
          </a:p>
          <a:p>
            <a:pPr fontAlgn="base" latinLnBrk="1"/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  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바깥쪽에 있는 네 개의 유체 행성 목성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토성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천왕성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해왕성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즉 </a:t>
            </a:r>
            <a:r>
              <a:rPr lang="ko-KR" altLang="en-US" sz="2300" dirty="0">
                <a:solidFill>
                  <a:srgbClr val="19A1AA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목성형 행성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  <a:endParaRPr lang="ko-KR" altLang="en-US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39543240" descr="EMB00001af85764"/>
          <p:cNvPicPr preferRelativeResize="0"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" t="5783" r="1394" b="14123"/>
          <a:stretch/>
        </p:blipFill>
        <p:spPr bwMode="auto">
          <a:xfrm>
            <a:off x="801763" y="1395974"/>
            <a:ext cx="5040000" cy="30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35152" y="-419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392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 txBox="1">
            <a:spLocks/>
          </p:cNvSpPr>
          <p:nvPr/>
        </p:nvSpPr>
        <p:spPr>
          <a:xfrm>
            <a:off x="402526" y="359156"/>
            <a:ext cx="10131425" cy="67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532775" rtl="0" eaLnBrk="1" latinLnBrk="1" hangingPunct="1">
              <a:spcBef>
                <a:spcPct val="0"/>
              </a:spcBef>
              <a:buNone/>
              <a:defRPr sz="3263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spc="-8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spc="-8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태양계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35152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44761" y="6596049"/>
            <a:ext cx="7910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24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태양계의 태양</a:t>
            </a:r>
            <a:r>
              <a:rPr lang="en-US" altLang="ko-KR" sz="24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각 행성들에 대한 학습이 이루어 진 후 문제 풀기</a:t>
            </a:r>
            <a:endParaRPr lang="ko-KR" altLang="en-US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9" name="순서도: 다른 페이지 연결선 8"/>
          <p:cNvSpPr/>
          <p:nvPr/>
        </p:nvSpPr>
        <p:spPr>
          <a:xfrm rot="16200000">
            <a:off x="996198" y="2571416"/>
            <a:ext cx="3824204" cy="3048000"/>
          </a:xfrm>
          <a:prstGeom prst="flowChartOffpageConnector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24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태양과</a:t>
            </a:r>
            <a:r>
              <a:rPr lang="en-US" altLang="ko-KR" sz="24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sz="24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각 행성들을 탐방하여 해당 행성에 대한 학습이 진행됨</a:t>
            </a:r>
          </a:p>
        </p:txBody>
      </p:sp>
      <p:sp>
        <p:nvSpPr>
          <p:cNvPr id="10" name="순서도: 다른 페이지 연결선 9"/>
          <p:cNvSpPr/>
          <p:nvPr/>
        </p:nvSpPr>
        <p:spPr>
          <a:xfrm rot="16200000">
            <a:off x="4158498" y="2571416"/>
            <a:ext cx="3824204" cy="3048000"/>
          </a:xfrm>
          <a:prstGeom prst="flowChartOffpageConnector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24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</a:t>
            </a:r>
            <a:r>
              <a:rPr lang="en-US" altLang="ko-KR" sz="24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4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각 행성들에 대한 문제가 제시됨</a:t>
            </a:r>
          </a:p>
        </p:txBody>
      </p:sp>
      <p:sp>
        <p:nvSpPr>
          <p:cNvPr id="11" name="순서도: 다른 페이지 연결선 10"/>
          <p:cNvSpPr/>
          <p:nvPr/>
        </p:nvSpPr>
        <p:spPr>
          <a:xfrm rot="16200000">
            <a:off x="7320797" y="2571415"/>
            <a:ext cx="3824204" cy="3048000"/>
          </a:xfrm>
          <a:prstGeom prst="flowChartOffpageConnector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24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정답에 대한 피드백</a:t>
            </a:r>
          </a:p>
        </p:txBody>
      </p:sp>
    </p:spTree>
    <p:extLst>
      <p:ext uri="{BB962C8B-B14F-4D97-AF65-F5344CB8AC3E}">
        <p14:creationId xmlns:p14="http://schemas.microsoft.com/office/powerpoint/2010/main" val="2606028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 txBox="1">
            <a:spLocks/>
          </p:cNvSpPr>
          <p:nvPr/>
        </p:nvSpPr>
        <p:spPr>
          <a:xfrm>
            <a:off x="402526" y="359156"/>
            <a:ext cx="10131425" cy="67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532775" rtl="0" eaLnBrk="1" latinLnBrk="1" hangingPunct="1">
              <a:spcBef>
                <a:spcPct val="0"/>
              </a:spcBef>
              <a:buNone/>
              <a:defRPr sz="3263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태양계 개발 상황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35152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12" y="1618475"/>
            <a:ext cx="9621975" cy="38149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07282" y="5550504"/>
            <a:ext cx="962197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1)</a:t>
            </a: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시작 화면</a:t>
            </a:r>
            <a:endParaRPr lang="en-US" altLang="ko-KR" sz="20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캐릭터가 필드에 있는 </a:t>
            </a:r>
            <a:r>
              <a:rPr lang="en-US" altLang="ko-KR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개의 큐브 중 한 곳으로 다가가면 스테이지로 이동</a:t>
            </a:r>
            <a:endParaRPr lang="en-US" altLang="ko-KR" sz="20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태양계 스테이지</a:t>
            </a:r>
            <a:endParaRPr lang="en-US" altLang="ko-KR" sz="20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퀴즈 스테이지</a:t>
            </a:r>
            <a:endParaRPr lang="en-US" altLang="ko-KR" sz="20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게임 스테이지</a:t>
            </a:r>
            <a:endParaRPr lang="en-US" altLang="ko-KR" sz="20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6396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천체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</Words>
  <Application>Microsoft Office PowerPoint</Application>
  <PresentationFormat>사용자 지정</PresentationFormat>
  <Paragraphs>69</Paragraphs>
  <Slides>17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210 청춘시대OTF Regular</vt:lpstr>
      <vt:lpstr>Calibri Light</vt:lpstr>
      <vt:lpstr>210 국민체조 L</vt:lpstr>
      <vt:lpstr>맑은 고딕</vt:lpstr>
      <vt:lpstr>Calibri</vt:lpstr>
      <vt:lpstr>Arial</vt:lpstr>
      <vt:lpstr>천체</vt:lpstr>
      <vt:lpstr>VR을 사용한 태양계 학습 시뮬레이션 Solar System studying (SSS) 3차 발표</vt:lpstr>
      <vt:lpstr>PowerPoint 프레젠테이션</vt:lpstr>
      <vt:lpstr>PowerPoint 프레젠테이션</vt:lpstr>
      <vt:lpstr>01 주제 소개</vt:lpstr>
      <vt:lpstr>01 주제 소개</vt:lpstr>
      <vt:lpstr>PowerPoint 프레젠테이션</vt:lpstr>
      <vt:lpstr>02 태양계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태양계 학습 및 화성가상이주 시뮬레이션 Universe</dc:title>
  <dc:creator>정소연</dc:creator>
  <cp:lastModifiedBy>정소연</cp:lastModifiedBy>
  <cp:revision>44</cp:revision>
  <dcterms:created xsi:type="dcterms:W3CDTF">2019-03-27T15:07:28Z</dcterms:created>
  <dcterms:modified xsi:type="dcterms:W3CDTF">2019-04-18T03:19:36Z</dcterms:modified>
</cp:coreProperties>
</file>